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1" r:id="rId5"/>
    <p:sldId id="259" r:id="rId6"/>
    <p:sldId id="266" r:id="rId7"/>
    <p:sldId id="271" r:id="rId8"/>
    <p:sldId id="274" r:id="rId9"/>
    <p:sldId id="263" r:id="rId10"/>
    <p:sldId id="262" r:id="rId11"/>
    <p:sldId id="261" r:id="rId12"/>
    <p:sldId id="277" r:id="rId13"/>
    <p:sldId id="260" r:id="rId14"/>
    <p:sldId id="279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3A1A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99792" y="2227151"/>
            <a:ext cx="5040560" cy="24036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A3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Задавайте вопросы !</a:t>
            </a:r>
            <a:endParaRPr lang="ru-RU" sz="4800" b="1" dirty="0">
              <a:solidFill>
                <a:srgbClr val="007A3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95936" y="4365104"/>
            <a:ext cx="4896544" cy="2304256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 класс</a:t>
            </a:r>
          </a:p>
          <a:p>
            <a:pPr algn="r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водный урок № 1 </a:t>
            </a:r>
          </a:p>
          <a:p>
            <a:pPr algn="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 окружающему  миру (Плешаков А. А.)</a:t>
            </a:r>
          </a:p>
          <a:p>
            <a:pPr algn="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Учитель:</a:t>
            </a:r>
          </a:p>
          <a:p>
            <a:pPr algn="r"/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Сизова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Елена Викторовна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56490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004620"/>
                </a:solidFill>
                <a:latin typeface="Georgia" pitchFamily="18" charset="0"/>
              </a:rPr>
              <a:t>В одном из таких домов жил-был очень любознательный му­равей. Такой любознательный, что друзья-муравьи прозвали его Вопросик. С утра до вечера, а иногда и ночью Вопросик спра­шивал обо всем на свете. И тогда друзья муравьи посоветовали ему пойти учиться в 1 класс. Вместе с вами, ребята. И сегодня он в нашем классе. Вот он.</a:t>
            </a:r>
          </a:p>
        </p:txBody>
      </p:sp>
      <p:pic>
        <p:nvPicPr>
          <p:cNvPr id="5" name="Рисунок 4" descr="http://img10.proshkolu.ru/content/media/pic/std/4000000/3296000/3295608-631f62f4badf25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180"/>
            <a:ext cx="4176464" cy="6317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776" y="5301208"/>
            <a:ext cx="8604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rgbClr val="003A1A"/>
                </a:solidFill>
                <a:latin typeface="Georgia" pitchFamily="18" charset="0"/>
              </a:rPr>
              <a:t>Муравьишка</a:t>
            </a:r>
            <a:r>
              <a:rPr lang="ru-RU" sz="2200" dirty="0" smtClean="0">
                <a:solidFill>
                  <a:srgbClr val="003A1A"/>
                </a:solidFill>
                <a:latin typeface="Georgia" pitchFamily="18" charset="0"/>
              </a:rPr>
              <a:t> Вопросик и Мудрая Черепаха будут с нами на каждом уроке. Вместе с ними мы будем перелистывать страницы учебных пособий, в которых найдем ответы на наши вопросы.  Какие же книги будут нашими помощниками?</a:t>
            </a:r>
            <a:endParaRPr lang="ru-RU" sz="2200" dirty="0">
              <a:solidFill>
                <a:srgbClr val="003A1A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mg10.proshkolu.ru/content/media/pic/std/4000000/3296000/3295614-11c15a8e272600b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744416" cy="4649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10.proshkolu.ru/content/media/pic/std/4000000/3296000/3295608-631f62f4badf25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90056" cy="4176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Перебрать\C диска С\Desktop\Папка общая\6. УЧИТЕЛЬ НАЧ КЛАССОВ\1. ТВЕРДОЕ НУЖНОЕ ПРОВЕРЕННОЕ\4. ОКРУЖАЮЩИЙ МИР\КНИГИ УЧЕБНИКИ ОКР МИР 1 КЛ\Учебник ОКРУЖАЮЩИЙ МИР 1 кл 1 часть 2011 Плешаков\Page_0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93" y="0"/>
            <a:ext cx="5261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:\Перебрать\C диска С\Desktop\Папка общая\6. УЧИТЕЛЬ НАЧ КЛАССОВ\1. ТВЕРДОЕ НУЖНОЕ ПРОВЕРЕННОЕ\4. ОКРУЖАЮЩИЙ МИР\КНИГИ УЧЕБНИКИ ОКР МИР 1 КЛ\рабо тет окр мир 1 кл 1 ч\Page_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31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Перебрать\C диска С\Desktop\Папка общая\6. УЧИТЕЛЬ НАЧ КЛАССОВ\1. ТВЕРДОЕ НУЖНОЕ ПРОВЕРЕННОЕ\4. ОКРУЖАЮЩИЙ МИР\КНИГИ УЧЕБНИКИ ОКР МИР 1 КЛ\рабо тет окр мир 1 кл 1 ч\Page_0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983"/>
            <a:ext cx="5004048" cy="67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589240"/>
            <a:ext cx="3939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4620"/>
                </a:solidFill>
                <a:latin typeface="Georgia" pitchFamily="18" charset="0"/>
              </a:rPr>
              <a:t>Работаем в рабочей тетради</a:t>
            </a:r>
          </a:p>
          <a:p>
            <a:r>
              <a:rPr lang="ru-RU" sz="2200" dirty="0">
                <a:solidFill>
                  <a:srgbClr val="004620"/>
                </a:solidFill>
                <a:latin typeface="Georgia" pitchFamily="18" charset="0"/>
              </a:rPr>
              <a:t>с</a:t>
            </a:r>
            <a:r>
              <a:rPr lang="ru-RU" sz="2200" dirty="0" smtClean="0">
                <a:solidFill>
                  <a:srgbClr val="004620"/>
                </a:solidFill>
                <a:latin typeface="Georgia" pitchFamily="18" charset="0"/>
              </a:rPr>
              <a:t>тр. 3</a:t>
            </a:r>
          </a:p>
        </p:txBody>
      </p:sp>
    </p:spTree>
    <p:extLst>
      <p:ext uri="{BB962C8B-B14F-4D97-AF65-F5344CB8AC3E}">
        <p14:creationId xmlns:p14="http://schemas.microsoft.com/office/powerpoint/2010/main" val="1646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2132856"/>
            <a:ext cx="6948264" cy="47251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Рефлексия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Какой предмет мы будем изучать?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Какие пособия для этого нужны?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 зовут героев, которые вместе с нами будут знакомиться с окружающим миром?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Что мы учились составлять?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Какие слова нам в этом помогали?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Какие задачи мы ставили перед собой в начале урока?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A37"/>
                </a:solidFill>
                <a:latin typeface="Georgia" pitchFamily="18" charset="0"/>
              </a:rPr>
              <a:t>Какие решили?</a:t>
            </a:r>
            <a:endParaRPr lang="ru-RU" sz="2400" b="1" dirty="0">
              <a:solidFill>
                <a:srgbClr val="007A3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g10.proshkolu.ru/content/media/pic/std/4000000/3296000/3295614-11c15a8e272600b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01882"/>
            <a:ext cx="3045271" cy="3627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10.proshkolu.ru/content/media/pic/std/4000000/3296000/3295608-631f62f4badf25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6227"/>
            <a:ext cx="2250976" cy="2979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47864" y="2348880"/>
            <a:ext cx="5040560" cy="2403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7A3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Молодцы!</a:t>
            </a:r>
            <a:endParaRPr lang="ru-RU" sz="4800" b="1" dirty="0">
              <a:solidFill>
                <a:srgbClr val="007A37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1" y="2530974"/>
            <a:ext cx="6732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20"/>
                </a:solidFill>
                <a:latin typeface="Georgia" pitchFamily="18" charset="0"/>
              </a:rPr>
              <a:t>Педагогические задачи урока: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4620"/>
                </a:solidFill>
                <a:latin typeface="Georgia" pitchFamily="18" charset="0"/>
              </a:rPr>
              <a:t>п</a:t>
            </a:r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ознакомить учащихся с учебником и учебными </a:t>
            </a:r>
          </a:p>
          <a:p>
            <a:r>
              <a:rPr lang="ru-RU" dirty="0">
                <a:solidFill>
                  <a:srgbClr val="004620"/>
                </a:solidFill>
                <a:latin typeface="Georgia" pitchFamily="18" charset="0"/>
              </a:rPr>
              <a:t>п</a:t>
            </a:r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особиями (рабочей тетрадью, атласом-определителем</a:t>
            </a: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«От земли до неба», книгами для чтения «Великан </a:t>
            </a: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на поляне», «Зеленые страницы»); с постоянными </a:t>
            </a: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персонажами учебника  - Муравьём Вопросиком и </a:t>
            </a: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Мудрой Черепахой;</a:t>
            </a:r>
          </a:p>
          <a:p>
            <a:endParaRPr lang="ru-RU" dirty="0" smtClean="0">
              <a:solidFill>
                <a:srgbClr val="00462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4620"/>
                </a:solidFill>
                <a:latin typeface="Georgia" pitchFamily="18" charset="0"/>
              </a:rPr>
              <a:t>у</a:t>
            </a:r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чить вступать в учебный диалог, задавать вопросы об </a:t>
            </a: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объектах окружающего мира;</a:t>
            </a:r>
          </a:p>
          <a:p>
            <a:endParaRPr lang="ru-RU" dirty="0" smtClean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4620"/>
                </a:solidFill>
                <a:latin typeface="Georgia" pitchFamily="18" charset="0"/>
              </a:rPr>
              <a:t>- учить пользоваться условными обозначениями в учебнике.</a:t>
            </a:r>
          </a:p>
        </p:txBody>
      </p:sp>
    </p:spTree>
    <p:extLst>
      <p:ext uri="{BB962C8B-B14F-4D97-AF65-F5344CB8AC3E}">
        <p14:creationId xmlns:p14="http://schemas.microsoft.com/office/powerpoint/2010/main" val="14845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2547318"/>
            <a:ext cx="3456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С утра поет звонок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Весело, как птица.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Пусть каждый твой урок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В сказку превратится!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И будет мир волшебный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Перед тобой открыт,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Пусть </a:t>
            </a:r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первый </a:t>
            </a:r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год учебный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Лишь радостью звенит</a:t>
            </a:r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</p:txBody>
      </p:sp>
      <p:pic>
        <p:nvPicPr>
          <p:cNvPr id="4100" name="Picture 4" descr="http://taraba-shkola.ucoz.ru/img/shkolnyj-zvonok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810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3" y="2060848"/>
            <a:ext cx="69482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Задачи урока: </a:t>
            </a:r>
          </a:p>
          <a:p>
            <a:endParaRPr lang="ru-RU" sz="2800" b="1" dirty="0" smtClean="0">
              <a:solidFill>
                <a:srgbClr val="00462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4620"/>
                </a:solidFill>
                <a:latin typeface="Georgia" pitchFamily="18" charset="0"/>
              </a:rPr>
              <a:t>п</a:t>
            </a: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ознакомимся </a:t>
            </a:r>
          </a:p>
          <a:p>
            <a:r>
              <a:rPr lang="ru-RU" sz="2800" b="1" dirty="0">
                <a:solidFill>
                  <a:srgbClr val="00462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          с учебником и учебными                                     .                                           пособиями;</a:t>
            </a:r>
          </a:p>
          <a:p>
            <a:pPr marL="285750" indent="-285750">
              <a:buFontTx/>
              <a:buChar char="-"/>
            </a:pPr>
            <a:endParaRPr lang="ru-RU" sz="2800" b="1" dirty="0" smtClean="0">
              <a:solidFill>
                <a:srgbClr val="00462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4620"/>
                </a:solidFill>
                <a:latin typeface="Georgia" pitchFamily="18" charset="0"/>
              </a:rPr>
              <a:t>б</a:t>
            </a: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удем учиться</a:t>
            </a:r>
          </a:p>
          <a:p>
            <a:r>
              <a:rPr lang="ru-RU" sz="2800" b="1" dirty="0">
                <a:solidFill>
                  <a:srgbClr val="00462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                      работать с учебником;</a:t>
            </a:r>
          </a:p>
          <a:p>
            <a:pPr marL="285750" indent="-285750">
              <a:buFontTx/>
              <a:buChar char="-"/>
            </a:pPr>
            <a:endParaRPr lang="ru-RU" sz="2800" b="1" dirty="0" smtClean="0">
              <a:solidFill>
                <a:srgbClr val="004620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будем учиться </a:t>
            </a:r>
          </a:p>
          <a:p>
            <a:r>
              <a:rPr lang="ru-RU" sz="2800" b="1" dirty="0">
                <a:solidFill>
                  <a:srgbClr val="00462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4620"/>
                </a:solidFill>
                <a:latin typeface="Georgia" pitchFamily="18" charset="0"/>
              </a:rPr>
              <a:t>                                задавать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877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4320" y="-8199"/>
            <a:ext cx="44999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Посмотри, мой милый друг,</a:t>
            </a: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Что находится вокруг?</a:t>
            </a:r>
          </a:p>
          <a:p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Небо светло-голубое,</a:t>
            </a: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Солнце светит золотое,</a:t>
            </a:r>
          </a:p>
          <a:p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Ветер листьями играет, </a:t>
            </a:r>
            <a:endParaRPr lang="ru-RU" sz="2400" dirty="0" smtClean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Тучка </a:t>
            </a:r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в небе проплывает.</a:t>
            </a:r>
          </a:p>
          <a:p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Поле, речка и трава, </a:t>
            </a:r>
          </a:p>
          <a:p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Горы</a:t>
            </a:r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, воздух и листва,</a:t>
            </a:r>
          </a:p>
          <a:p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Птицы, звери и леса,</a:t>
            </a: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 Гром, туманы и роса.</a:t>
            </a:r>
          </a:p>
          <a:p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Человек и время </a:t>
            </a:r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года-</a:t>
            </a:r>
          </a:p>
          <a:p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Э</a:t>
            </a:r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то </a:t>
            </a:r>
            <a:r>
              <a:rPr lang="ru-RU" sz="2400" dirty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всё вокруг</a:t>
            </a:r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….</a:t>
            </a:r>
          </a:p>
          <a:p>
            <a:r>
              <a:rPr lang="ru-RU" sz="2400" dirty="0" smtClean="0">
                <a:ln w="28575">
                  <a:noFill/>
                </a:ln>
                <a:solidFill>
                  <a:srgbClr val="004620"/>
                </a:solidFill>
                <a:effectLst/>
                <a:latin typeface="Georgia" pitchFamily="18" charset="0"/>
              </a:rPr>
              <a:t>природа.</a:t>
            </a:r>
            <a:endParaRPr lang="ru-RU" sz="2400" dirty="0">
              <a:ln w="28575">
                <a:noFill/>
              </a:ln>
              <a:solidFill>
                <a:srgbClr val="004620"/>
              </a:solidFill>
              <a:effectLst/>
              <a:latin typeface="Georgia" pitchFamily="18" charset="0"/>
            </a:endParaRPr>
          </a:p>
        </p:txBody>
      </p:sp>
      <p:pic>
        <p:nvPicPr>
          <p:cNvPr id="2057" name="Picture 9" descr="http://www.iphonehdwallpaper.com/wp-content/uploads/images/9578-valley-iphone-hd-wallpaper_32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еребрать\C диска С\Desktop\Папка общая\6. УЧИТЕЛЬ НАЧ КЛАССОВ\1. ТВЕРДОЕ НУЖНОЕ ПРОВЕРЕННОЕ\4. ОКРУЖАЮЩИЙ МИР\КНИГИ УЧЕБНИКИ ОКР МИР 1 КЛ\Учебник ОКРУЖАЮЩИЙ МИР 1 кл 1 часть 2011 Плешаков\Page_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5183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3577" y="2708920"/>
            <a:ext cx="3960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A37"/>
                </a:solidFill>
                <a:latin typeface="Georgia" pitchFamily="18" charset="0"/>
              </a:rPr>
              <a:t>Как </a:t>
            </a:r>
            <a:r>
              <a:rPr lang="ru-RU" sz="2400" dirty="0">
                <a:solidFill>
                  <a:srgbClr val="007A37"/>
                </a:solidFill>
                <a:latin typeface="Georgia" pitchFamily="18" charset="0"/>
              </a:rPr>
              <a:t>называется предмет, к изучению которого  мы приступаем на нашем первом уроке</a:t>
            </a:r>
            <a:r>
              <a:rPr lang="ru-RU" sz="2400" dirty="0" smtClean="0">
                <a:solidFill>
                  <a:srgbClr val="007A37"/>
                </a:solidFill>
                <a:latin typeface="Georgia" pitchFamily="18" charset="0"/>
              </a:rPr>
              <a:t>?</a:t>
            </a:r>
          </a:p>
          <a:p>
            <a:endParaRPr lang="ru-RU" sz="2400" dirty="0" smtClean="0">
              <a:solidFill>
                <a:srgbClr val="007A37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rgbClr val="007A37"/>
                </a:solidFill>
                <a:latin typeface="Georgia" pitchFamily="18" charset="0"/>
              </a:rPr>
              <a:t>-</a:t>
            </a:r>
            <a:r>
              <a:rPr lang="ru-RU" sz="2400" dirty="0">
                <a:solidFill>
                  <a:srgbClr val="007A37"/>
                </a:solidFill>
                <a:latin typeface="Georgia" pitchFamily="18" charset="0"/>
              </a:rPr>
              <a:t>Как вы думаете, о чем мы поведем разговор на этом уроке</a:t>
            </a:r>
            <a:r>
              <a:rPr lang="ru-RU" sz="2400" dirty="0" smtClean="0">
                <a:solidFill>
                  <a:srgbClr val="007A37"/>
                </a:solidFill>
                <a:latin typeface="Georgia" pitchFamily="18" charset="0"/>
              </a:rPr>
              <a:t>?</a:t>
            </a:r>
          </a:p>
          <a:p>
            <a:endParaRPr lang="ru-RU" sz="2400" dirty="0">
              <a:solidFill>
                <a:srgbClr val="007A37"/>
              </a:solidFill>
              <a:latin typeface="Georgia" pitchFamily="18" charset="0"/>
            </a:endParaRPr>
          </a:p>
          <a:p>
            <a:r>
              <a:rPr lang="ru-RU" sz="2400" dirty="0">
                <a:solidFill>
                  <a:srgbClr val="007A37"/>
                </a:solidFill>
                <a:latin typeface="Georgia" pitchFamily="18" charset="0"/>
              </a:rPr>
              <a:t>- О чем предстоит узнать?</a:t>
            </a:r>
          </a:p>
        </p:txBody>
      </p:sp>
    </p:spTree>
    <p:extLst>
      <p:ext uri="{BB962C8B-B14F-4D97-AF65-F5344CB8AC3E}">
        <p14:creationId xmlns:p14="http://schemas.microsoft.com/office/powerpoint/2010/main" val="42518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" y="5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eb-copywriting.ru/wp-content/uploads/file/%D0%B6%D0%B5%D0%BB%D0%B0%D0%B5%D1%82%D0%B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728"/>
            <a:ext cx="7591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07904" y="4451868"/>
            <a:ext cx="5040560" cy="2403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4620"/>
                </a:solidFill>
                <a:latin typeface="Georgia" pitchFamily="18" charset="0"/>
              </a:rPr>
              <a:t>Учимся задавать вопросы </a:t>
            </a:r>
            <a:endParaRPr lang="ru-RU" sz="4800" b="1" dirty="0">
              <a:solidFill>
                <a:srgbClr val="00462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Перебрать\C диска С\Desktop\Папка общая\6. УЧИТЕЛЬ НАЧ КЛАССОВ\1. ТВЕРДОЕ НУЖНОЕ ПРОВЕРЕННОЕ\4. ОКРУЖАЮЩИЙ МИР\КНИГИ УЧЕБНИКИ ОКР МИР 1 КЛ\Учебник ОКРУЖАЮЩИЙ МИР 1 кл 1 часть 2011 Плешаков\Page_0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8" y="0"/>
            <a:ext cx="5008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s-hd8.ru/img/articles/May/08/7b605411bb45433e3977341f028bf669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3785" y="1841242"/>
            <a:ext cx="49302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Ребята, к нам на урок пришли гости, они очень хотят с нами подружиться. Вот они  то и будут помогать  нам отвечать на многие-многие вопросы.</a:t>
            </a:r>
          </a:p>
          <a:p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-А сейчас вы должны догадаться, откуда мог прийти к нам в школу </a:t>
            </a:r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первый гость.</a:t>
            </a:r>
            <a:endParaRPr lang="ru-RU" sz="2000" i="1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 smtClean="0">
                <a:solidFill>
                  <a:srgbClr val="004620"/>
                </a:solidFill>
                <a:latin typeface="Georgia" pitchFamily="18" charset="0"/>
              </a:rPr>
              <a:t>Не </a:t>
            </a:r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найдёшь у нас пилы,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Не рубили мы стволы,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Не стучали топором, 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А под елью вырос дом.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 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i="1" dirty="0">
                <a:solidFill>
                  <a:srgbClr val="004620"/>
                </a:solidFill>
                <a:latin typeface="Georgia" pitchFamily="18" charset="0"/>
              </a:rPr>
              <a:t>-</a:t>
            </a:r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У кого ответ готов? В каком же домике жил </a:t>
            </a:r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гость?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-</a:t>
            </a:r>
            <a:r>
              <a:rPr lang="ru-RU" sz="2000" dirty="0">
                <a:solidFill>
                  <a:srgbClr val="004620"/>
                </a:solidFill>
                <a:latin typeface="Georgia" pitchFamily="18" charset="0"/>
              </a:rPr>
              <a:t>А кто живёт в этом доме</a:t>
            </a:r>
            <a:r>
              <a:rPr lang="ru-RU" sz="2000" dirty="0" smtClean="0">
                <a:solidFill>
                  <a:srgbClr val="004620"/>
                </a:solidFill>
                <a:latin typeface="Georgia" pitchFamily="18" charset="0"/>
              </a:rPr>
              <a:t>?</a:t>
            </a:r>
            <a:endParaRPr lang="ru-RU" sz="2000" dirty="0">
              <a:solidFill>
                <a:srgbClr val="004620"/>
              </a:solidFill>
              <a:latin typeface="Georgia" pitchFamily="18" charset="0"/>
            </a:endParaRPr>
          </a:p>
        </p:txBody>
      </p:sp>
      <p:pic>
        <p:nvPicPr>
          <p:cNvPr id="5122" name="Picture 2" descr="http://www.stihi.ru/pics/2015/01/03/2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7" y="3164024"/>
            <a:ext cx="4239245" cy="313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472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Задавайте вопросы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Задавайте вопросы !</dc:title>
  <dc:creator>Анюта</dc:creator>
  <cp:lastModifiedBy>Елена</cp:lastModifiedBy>
  <cp:revision>23</cp:revision>
  <dcterms:created xsi:type="dcterms:W3CDTF">2017-01-21T09:43:17Z</dcterms:created>
  <dcterms:modified xsi:type="dcterms:W3CDTF">2025-01-12T17:57:40Z</dcterms:modified>
</cp:coreProperties>
</file>